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59" r:id="rId4"/>
    <p:sldId id="266" r:id="rId5"/>
    <p:sldId id="257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  <a:srgbClr val="C7A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08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18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pPr/>
              <a:t>2024/2/17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172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75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28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56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9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80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00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53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898FE71-8EDE-4A1D-959B-936DFAA60450}" type="datetimeFigureOut">
              <a:rPr lang="zh-TW" altLang="en-US" smtClean="0"/>
              <a:pPr/>
              <a:t>2024/2/17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6A43AA1-11AE-4D7C-B5F7-1ED4039A1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8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D2D8590B-FAAC-415E-9C90-E46D08D05529}"/>
              </a:ext>
            </a:extLst>
          </p:cNvPr>
          <p:cNvSpPr/>
          <p:nvPr/>
        </p:nvSpPr>
        <p:spPr>
          <a:xfrm>
            <a:off x="0" y="5522226"/>
            <a:ext cx="9217891" cy="1485256"/>
          </a:xfrm>
          <a:prstGeom prst="rect">
            <a:avLst/>
          </a:prstGeom>
          <a:solidFill>
            <a:srgbClr val="C7A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B3831EEB-0864-46E7-9F08-FA1E72182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415" y="676992"/>
            <a:ext cx="6473754" cy="2708469"/>
          </a:xfrm>
        </p:spPr>
        <p:txBody>
          <a:bodyPr>
            <a:normAutofit/>
          </a:bodyPr>
          <a:lstStyle/>
          <a:p>
            <a:r>
              <a:rPr lang="zh-TW" altLang="en-US" sz="3200" b="1" spc="600" dirty="0" smtClean="0">
                <a:solidFill>
                  <a:schemeClr val="bg2">
                    <a:lumMod val="25000"/>
                  </a:schemeClr>
                </a:solidFill>
              </a:rPr>
              <a:t>學生社團大型活動經費申請</a:t>
            </a:r>
            <a:endParaRPr lang="zh-TW" altLang="en-US" sz="3200" b="1" spc="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A0AFCB32-2CE0-4CFD-A763-ACF17AB87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238" y="3613366"/>
            <a:ext cx="7482381" cy="187828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bg2">
                    <a:lumMod val="25000"/>
                  </a:schemeClr>
                </a:solidFill>
              </a:rPr>
              <a:t>社團名稱：            報告者：</a:t>
            </a:r>
            <a:endParaRPr lang="zh-TW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圖形 9">
            <a:extLst>
              <a:ext uri="{FF2B5EF4-FFF2-40B4-BE49-F238E27FC236}">
                <a16:creationId xmlns:a16="http://schemas.microsoft.com/office/drawing/2014/main" id="{83492CE5-6A4C-4BB5-8E13-4CD88DF7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2861" y="3933263"/>
            <a:ext cx="3497446" cy="3177926"/>
          </a:xfrm>
          <a:prstGeom prst="rect">
            <a:avLst/>
          </a:prstGeom>
        </p:spPr>
      </p:pic>
      <p:pic>
        <p:nvPicPr>
          <p:cNvPr id="2" name="圖形 1">
            <a:extLst>
              <a:ext uri="{FF2B5EF4-FFF2-40B4-BE49-F238E27FC236}">
                <a16:creationId xmlns:a16="http://schemas.microsoft.com/office/drawing/2014/main" id="{0257CE3C-EC89-4202-B22F-9D0F75698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6341" y="1248696"/>
            <a:ext cx="3131317" cy="711663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id="{A6D93290-D797-490A-8F12-39AFFFE9A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13236"/>
          <a:stretch/>
        </p:blipFill>
        <p:spPr>
          <a:xfrm>
            <a:off x="2987867" y="5735512"/>
            <a:ext cx="3848288" cy="10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形 15">
            <a:extLst>
              <a:ext uri="{FF2B5EF4-FFF2-40B4-BE49-F238E27FC236}">
                <a16:creationId xmlns:a16="http://schemas.microsoft.com/office/drawing/2014/main" id="{91475640-F607-48AB-9682-90403A20A8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2321"/>
          <a:stretch/>
        </p:blipFill>
        <p:spPr>
          <a:xfrm>
            <a:off x="396192" y="4287183"/>
            <a:ext cx="3643355" cy="893246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4B853EC6-C2B3-45D0-B9E2-A101F1C8B1DF}"/>
              </a:ext>
            </a:extLst>
          </p:cNvPr>
          <p:cNvGrpSpPr/>
          <p:nvPr/>
        </p:nvGrpSpPr>
        <p:grpSpPr>
          <a:xfrm>
            <a:off x="4885945" y="859791"/>
            <a:ext cx="3669237" cy="4398009"/>
            <a:chOff x="7397496" y="768350"/>
            <a:chExt cx="2535381" cy="3685177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A8FB9D6-D69B-4046-8CD5-440A6433FD04}"/>
                </a:ext>
              </a:extLst>
            </p:cNvPr>
            <p:cNvSpPr txBox="1"/>
            <p:nvPr/>
          </p:nvSpPr>
          <p:spPr>
            <a:xfrm>
              <a:off x="7901552" y="807171"/>
              <a:ext cx="2031325" cy="33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社團大型活動概況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4B80BE2-E4E8-4A55-B0F6-9D0E215D03FF}"/>
                </a:ext>
              </a:extLst>
            </p:cNvPr>
            <p:cNvSpPr txBox="1"/>
            <p:nvPr/>
          </p:nvSpPr>
          <p:spPr>
            <a:xfrm>
              <a:off x="7901552" y="1645373"/>
              <a:ext cx="2031325" cy="33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社團活動對應</a:t>
              </a:r>
              <a:r>
                <a:rPr lang="en-US" altLang="zh-TW" sz="2000" dirty="0" smtClean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SDGs</a:t>
              </a:r>
              <a:r>
                <a:rPr lang="zh-TW" altLang="en-US" sz="2000" dirty="0" smtClean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指標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F964E78-CCCB-4A1B-830A-B574CB5646BA}"/>
                </a:ext>
              </a:extLst>
            </p:cNvPr>
            <p:cNvSpPr txBox="1"/>
            <p:nvPr/>
          </p:nvSpPr>
          <p:spPr>
            <a:xfrm>
              <a:off x="7901552" y="2453093"/>
              <a:ext cx="2031325" cy="33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大型活動經費</a:t>
              </a:r>
              <a:r>
                <a:rPr lang="zh-TW" altLang="en-US" sz="20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明細表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00DE703-06B5-4E15-A65C-2CB14C6B8567}"/>
                </a:ext>
              </a:extLst>
            </p:cNvPr>
            <p:cNvSpPr txBox="1"/>
            <p:nvPr/>
          </p:nvSpPr>
          <p:spPr>
            <a:xfrm>
              <a:off x="7901552" y="3268431"/>
              <a:ext cx="2031325" cy="33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社團活動補助效益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887584E-3006-4F6C-95A6-6ABA6789CCA7}"/>
                </a:ext>
              </a:extLst>
            </p:cNvPr>
            <p:cNvSpPr txBox="1"/>
            <p:nvPr/>
          </p:nvSpPr>
          <p:spPr>
            <a:xfrm>
              <a:off x="7901552" y="4076151"/>
              <a:ext cx="2031325" cy="33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其他</a:t>
              </a:r>
              <a:r>
                <a:rPr lang="zh-TW" altLang="en-US" sz="20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補充</a:t>
              </a:r>
              <a:r>
                <a:rPr lang="zh-TW" altLang="en-US" sz="2000" dirty="0" smtClean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說明事項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6BFE17F-14FB-430C-8EBB-C5997B5ED1E4}"/>
                </a:ext>
              </a:extLst>
            </p:cNvPr>
            <p:cNvSpPr txBox="1"/>
            <p:nvPr/>
          </p:nvSpPr>
          <p:spPr>
            <a:xfrm>
              <a:off x="7397496" y="768350"/>
              <a:ext cx="432882" cy="416197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01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AEF9DA6A-44FB-4C06-8C35-AF74ADD88DC3}"/>
                </a:ext>
              </a:extLst>
            </p:cNvPr>
            <p:cNvSpPr txBox="1"/>
            <p:nvPr/>
          </p:nvSpPr>
          <p:spPr>
            <a:xfrm>
              <a:off x="7397496" y="1583690"/>
              <a:ext cx="432882" cy="416197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02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B182AD53-4C50-4FC7-8DFE-C2659B14932A}"/>
                </a:ext>
              </a:extLst>
            </p:cNvPr>
            <p:cNvSpPr txBox="1"/>
            <p:nvPr/>
          </p:nvSpPr>
          <p:spPr>
            <a:xfrm>
              <a:off x="7397496" y="2414271"/>
              <a:ext cx="432882" cy="416197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03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CEBCEC2B-934E-4804-815D-7A4386D66E6F}"/>
                </a:ext>
              </a:extLst>
            </p:cNvPr>
            <p:cNvSpPr txBox="1"/>
            <p:nvPr/>
          </p:nvSpPr>
          <p:spPr>
            <a:xfrm>
              <a:off x="7397496" y="3229610"/>
              <a:ext cx="432882" cy="416197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04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5A20E94A-682B-4A09-9C52-9DD681364063}"/>
                </a:ext>
              </a:extLst>
            </p:cNvPr>
            <p:cNvSpPr txBox="1"/>
            <p:nvPr/>
          </p:nvSpPr>
          <p:spPr>
            <a:xfrm>
              <a:off x="7397496" y="4037330"/>
              <a:ext cx="432882" cy="416197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05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pic>
        <p:nvPicPr>
          <p:cNvPr id="15" name="圖形 14">
            <a:extLst>
              <a:ext uri="{FF2B5EF4-FFF2-40B4-BE49-F238E27FC236}">
                <a16:creationId xmlns:a16="http://schemas.microsoft.com/office/drawing/2014/main" id="{217E5C38-CBB6-4ECD-A2E5-8EE408DA5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824" y="1210654"/>
            <a:ext cx="3982232" cy="36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1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DD7AF2A-B59C-4B40-B4C0-A1A047712793}"/>
              </a:ext>
            </a:extLst>
          </p:cNvPr>
          <p:cNvSpPr/>
          <p:nvPr/>
        </p:nvSpPr>
        <p:spPr>
          <a:xfrm>
            <a:off x="0" y="398364"/>
            <a:ext cx="9144000" cy="745273"/>
          </a:xfrm>
          <a:prstGeom prst="rect">
            <a:avLst/>
          </a:prstGeom>
          <a:solidFill>
            <a:srgbClr val="C7A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626881"/>
              </p:ext>
            </p:extLst>
          </p:nvPr>
        </p:nvGraphicFramePr>
        <p:xfrm>
          <a:off x="738553" y="2212686"/>
          <a:ext cx="7464669" cy="3713331"/>
        </p:xfrm>
        <a:graphic>
          <a:graphicData uri="http://schemas.openxmlformats.org/drawingml/2006/table">
            <a:tbl>
              <a:tblPr/>
              <a:tblGrid>
                <a:gridCol w="1637548">
                  <a:extLst>
                    <a:ext uri="{9D8B030D-6E8A-4147-A177-3AD203B41FA5}">
                      <a16:colId xmlns:a16="http://schemas.microsoft.com/office/drawing/2014/main" val="2297232402"/>
                    </a:ext>
                  </a:extLst>
                </a:gridCol>
                <a:gridCol w="1709856">
                  <a:extLst>
                    <a:ext uri="{9D8B030D-6E8A-4147-A177-3AD203B41FA5}">
                      <a16:colId xmlns:a16="http://schemas.microsoft.com/office/drawing/2014/main" val="732500224"/>
                    </a:ext>
                  </a:extLst>
                </a:gridCol>
                <a:gridCol w="1376396">
                  <a:extLst>
                    <a:ext uri="{9D8B030D-6E8A-4147-A177-3AD203B41FA5}">
                      <a16:colId xmlns:a16="http://schemas.microsoft.com/office/drawing/2014/main" val="907625424"/>
                    </a:ext>
                  </a:extLst>
                </a:gridCol>
                <a:gridCol w="2740869">
                  <a:extLst>
                    <a:ext uri="{9D8B030D-6E8A-4147-A177-3AD203B41FA5}">
                      <a16:colId xmlns:a16="http://schemas.microsoft.com/office/drawing/2014/main" val="770885137"/>
                    </a:ext>
                  </a:extLst>
                </a:gridCol>
              </a:tblGrid>
              <a:tr h="40498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社 團 名 稱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308160"/>
                  </a:ext>
                </a:extLst>
              </a:tr>
              <a:tr h="3798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活 動 名 稱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14447"/>
                  </a:ext>
                </a:extLst>
              </a:tr>
              <a:tr h="45996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活 動 負 責 人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_______________</a:t>
                      </a:r>
                      <a:r>
                        <a:rPr 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</a:t>
                      </a:r>
                      <a:r>
                        <a:rPr lang="zh-TW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065877"/>
                  </a:ext>
                </a:extLst>
              </a:tr>
              <a:tr h="45516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聯 絡 電 話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E-Mail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233080"/>
                  </a:ext>
                </a:extLst>
              </a:tr>
              <a:tr h="4501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活 動 時 間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 </a:t>
                      </a:r>
                      <a:r>
                        <a:rPr lang="zh-TW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年</a:t>
                      </a:r>
                      <a:r>
                        <a:rPr lang="zh-TW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 </a:t>
                      </a:r>
                      <a:r>
                        <a:rPr lang="zh-TW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  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月   日（星期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   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）至   年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   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月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    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日（星期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   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）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402817"/>
                  </a:ext>
                </a:extLst>
              </a:tr>
              <a:tr h="33895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活 動 地 點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398010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活 </a:t>
                      </a:r>
                      <a:r>
                        <a:rPr 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動 人 數</a:t>
                      </a:r>
                    </a:p>
                  </a:txBody>
                  <a:tcPr marL="15126" marR="1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被服務人數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zh-TW" sz="1800" baseline="-250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社團服務活動必填）</a:t>
                      </a:r>
                      <a:endParaRPr lang="zh-TW" sz="1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278581"/>
                  </a:ext>
                </a:extLst>
              </a:tr>
              <a:tr h="81635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活</a:t>
                      </a:r>
                      <a:r>
                        <a:rPr lang="zh-TW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 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動 總 預 算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欲申請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補助金額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26" marR="1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568640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90624A9A-CF9E-43B9-B371-C2C94AA163ED}"/>
              </a:ext>
            </a:extLst>
          </p:cNvPr>
          <p:cNvSpPr/>
          <p:nvPr/>
        </p:nvSpPr>
        <p:spPr>
          <a:xfrm>
            <a:off x="399621" y="504615"/>
            <a:ext cx="8715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rgbClr val="7030A0"/>
              </a:buClr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國立中央大學社團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大型活動概況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72385" y="1197021"/>
            <a:ext cx="5969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□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學期間     □ 全校性活動</a:t>
            </a:r>
            <a:b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年度第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     □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寒假</a:t>
            </a:r>
            <a:b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□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暑假      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□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社團服務類</a:t>
            </a:r>
          </a:p>
        </p:txBody>
      </p:sp>
    </p:spTree>
    <p:extLst>
      <p:ext uri="{BB962C8B-B14F-4D97-AF65-F5344CB8AC3E}">
        <p14:creationId xmlns:p14="http://schemas.microsoft.com/office/powerpoint/2010/main" val="264181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DD7AF2A-B59C-4B40-B4C0-A1A047712793}"/>
              </a:ext>
            </a:extLst>
          </p:cNvPr>
          <p:cNvSpPr/>
          <p:nvPr/>
        </p:nvSpPr>
        <p:spPr>
          <a:xfrm>
            <a:off x="0" y="398364"/>
            <a:ext cx="9144000" cy="745273"/>
          </a:xfrm>
          <a:prstGeom prst="rect">
            <a:avLst/>
          </a:prstGeom>
          <a:solidFill>
            <a:srgbClr val="C7A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0624A9A-CF9E-43B9-B371-C2C94AA163ED}"/>
              </a:ext>
            </a:extLst>
          </p:cNvPr>
          <p:cNvSpPr/>
          <p:nvPr/>
        </p:nvSpPr>
        <p:spPr>
          <a:xfrm>
            <a:off x="399621" y="504615"/>
            <a:ext cx="8715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rgbClr val="7030A0"/>
              </a:buClr>
            </a:pP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社團活動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對應聯合國永續發展指標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1406769"/>
            <a:ext cx="7886700" cy="4770194"/>
          </a:xfrm>
        </p:spPr>
        <p:txBody>
          <a:bodyPr/>
          <a:lstStyle/>
          <a:p>
            <a:pPr fontAlgn="ctr"/>
            <a:r>
              <a:rPr lang="zh-TW" altLang="zh-TW" dirty="0"/>
              <a:t>社 團 名 </a:t>
            </a:r>
            <a:r>
              <a:rPr lang="zh-TW" altLang="zh-TW" dirty="0" smtClean="0"/>
              <a:t>稱</a:t>
            </a:r>
            <a:r>
              <a:rPr lang="zh-TW" altLang="en-US" dirty="0" smtClean="0"/>
              <a:t>：</a:t>
            </a:r>
            <a:endParaRPr lang="zh-TW" altLang="zh-TW" dirty="0"/>
          </a:p>
          <a:p>
            <a:pPr fontAlgn="ctr"/>
            <a:r>
              <a:rPr lang="zh-TW" altLang="zh-TW" dirty="0" smtClean="0"/>
              <a:t>活 </a:t>
            </a:r>
            <a:r>
              <a:rPr lang="zh-TW" altLang="zh-TW" dirty="0"/>
              <a:t>動 名 </a:t>
            </a:r>
            <a:r>
              <a:rPr lang="zh-TW" altLang="zh-TW" dirty="0" smtClean="0"/>
              <a:t>稱</a:t>
            </a:r>
            <a:r>
              <a:rPr lang="zh-TW" altLang="en-US" dirty="0" smtClean="0"/>
              <a:t>：</a:t>
            </a:r>
            <a:endParaRPr lang="zh-TW" altLang="zh-TW" dirty="0"/>
          </a:p>
          <a:p>
            <a:pPr marL="0" indent="0" fontAlgn="ctr">
              <a:buNone/>
            </a:pPr>
            <a:r>
              <a:rPr lang="en-US" altLang="zh-TW" dirty="0"/>
              <a:t> </a:t>
            </a:r>
            <a:endParaRPr lang="en-US" altLang="zh-TW" dirty="0" smtClean="0"/>
          </a:p>
          <a:p>
            <a:pPr marL="0" indent="0" fontAlgn="ctr">
              <a:buNone/>
            </a:pPr>
            <a:endParaRPr lang="zh-TW" altLang="zh-TW" dirty="0"/>
          </a:p>
          <a:p>
            <a:endParaRPr lang="zh-TW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577045"/>
              </p:ext>
            </p:extLst>
          </p:nvPr>
        </p:nvGraphicFramePr>
        <p:xfrm>
          <a:off x="949569" y="2532185"/>
          <a:ext cx="7060223" cy="3974123"/>
        </p:xfrm>
        <a:graphic>
          <a:graphicData uri="http://schemas.openxmlformats.org/drawingml/2006/table">
            <a:tbl>
              <a:tblPr/>
              <a:tblGrid>
                <a:gridCol w="1628412">
                  <a:extLst>
                    <a:ext uri="{9D8B030D-6E8A-4147-A177-3AD203B41FA5}">
                      <a16:colId xmlns:a16="http://schemas.microsoft.com/office/drawing/2014/main" val="4135305000"/>
                    </a:ext>
                  </a:extLst>
                </a:gridCol>
                <a:gridCol w="5431811">
                  <a:extLst>
                    <a:ext uri="{9D8B030D-6E8A-4147-A177-3AD203B41FA5}">
                      <a16:colId xmlns:a16="http://schemas.microsoft.com/office/drawing/2014/main" val="1478047203"/>
                    </a:ext>
                  </a:extLst>
                </a:gridCol>
              </a:tblGrid>
              <a:tr h="397412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請勾選本活動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對應之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SDGs</a:t>
                      </a:r>
                      <a:r>
                        <a:rPr lang="zh-TW" sz="2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指標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終結貧窮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    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消除飢餓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健康與福祉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    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優質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教育</a:t>
                      </a:r>
                      <a:endParaRPr lang="en-US" altLang="zh-TW" sz="18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性別平權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     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淨水及衛生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可負擔的潔淨能源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	               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合適的工作及經濟成長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工業化、創新及基礎建設  </a:t>
                      </a:r>
                      <a:endParaRPr lang="en-US" altLang="zh-TW" sz="18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減少不平等 </a:t>
                      </a:r>
                      <a:endParaRPr lang="en-US" altLang="zh-TW" sz="18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永續城鄉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責任消費及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生產</a:t>
                      </a:r>
                      <a:endParaRPr lang="en-US" altLang="zh-TW" sz="18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氣候行動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     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保育海洋生態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保育陸域生態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和平、正義及健全制度 </a:t>
                      </a:r>
                      <a:endParaRPr lang="en-US" altLang="zh-TW" sz="18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多元夥伴關係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108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95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6BF7241-61E6-466A-A2A6-5165305685E7}"/>
              </a:ext>
            </a:extLst>
          </p:cNvPr>
          <p:cNvSpPr/>
          <p:nvPr/>
        </p:nvSpPr>
        <p:spPr>
          <a:xfrm>
            <a:off x="0" y="25746"/>
            <a:ext cx="3075709" cy="6781734"/>
          </a:xfrm>
          <a:prstGeom prst="rect">
            <a:avLst/>
          </a:prstGeom>
          <a:solidFill>
            <a:srgbClr val="C7A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C7A7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BA99B2F-C01D-4854-9343-B38456CE2023}"/>
              </a:ext>
            </a:extLst>
          </p:cNvPr>
          <p:cNvSpPr/>
          <p:nvPr/>
        </p:nvSpPr>
        <p:spPr>
          <a:xfrm>
            <a:off x="3528828" y="303818"/>
            <a:ext cx="5326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經費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預算分配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en-US" altLang="zh-TW" sz="2400" dirty="0">
              <a:cs typeface="Times New Roman" panose="02020603050405020304" pitchFamily="18" charset="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9A05CACF-1E5A-46D5-B3A5-4A84AA3BA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t="25710" r="19377" b="8570"/>
          <a:stretch/>
        </p:blipFill>
        <p:spPr>
          <a:xfrm>
            <a:off x="0" y="0"/>
            <a:ext cx="3075709" cy="21294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3431" y="2398170"/>
            <a:ext cx="25937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經費項目可供申請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之類別如下：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文具美工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用品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影印印刷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講師鐘點費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演講費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保險費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租車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郵資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(7)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場地費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(8)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道具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材料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吃喝玩樂不予補助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經費明細及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用途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請務必詳列清楚。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22712"/>
              </p:ext>
            </p:extLst>
          </p:nvPr>
        </p:nvGraphicFramePr>
        <p:xfrm>
          <a:off x="3528828" y="791305"/>
          <a:ext cx="4949507" cy="54925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36658">
                  <a:extLst>
                    <a:ext uri="{9D8B030D-6E8A-4147-A177-3AD203B41FA5}">
                      <a16:colId xmlns:a16="http://schemas.microsoft.com/office/drawing/2014/main" val="3836173182"/>
                    </a:ext>
                  </a:extLst>
                </a:gridCol>
                <a:gridCol w="541968">
                  <a:extLst>
                    <a:ext uri="{9D8B030D-6E8A-4147-A177-3AD203B41FA5}">
                      <a16:colId xmlns:a16="http://schemas.microsoft.com/office/drawing/2014/main" val="1064999322"/>
                    </a:ext>
                  </a:extLst>
                </a:gridCol>
                <a:gridCol w="280008">
                  <a:extLst>
                    <a:ext uri="{9D8B030D-6E8A-4147-A177-3AD203B41FA5}">
                      <a16:colId xmlns:a16="http://schemas.microsoft.com/office/drawing/2014/main" val="2523221392"/>
                    </a:ext>
                  </a:extLst>
                </a:gridCol>
                <a:gridCol w="395769">
                  <a:extLst>
                    <a:ext uri="{9D8B030D-6E8A-4147-A177-3AD203B41FA5}">
                      <a16:colId xmlns:a16="http://schemas.microsoft.com/office/drawing/2014/main" val="3212768550"/>
                    </a:ext>
                  </a:extLst>
                </a:gridCol>
                <a:gridCol w="1352858">
                  <a:extLst>
                    <a:ext uri="{9D8B030D-6E8A-4147-A177-3AD203B41FA5}">
                      <a16:colId xmlns:a16="http://schemas.microsoft.com/office/drawing/2014/main" val="2971616935"/>
                    </a:ext>
                  </a:extLst>
                </a:gridCol>
                <a:gridCol w="1542246">
                  <a:extLst>
                    <a:ext uri="{9D8B030D-6E8A-4147-A177-3AD203B41FA5}">
                      <a16:colId xmlns:a16="http://schemas.microsoft.com/office/drawing/2014/main" val="1170321101"/>
                    </a:ext>
                  </a:extLst>
                </a:gridCol>
              </a:tblGrid>
              <a:tr h="291597">
                <a:tc gridSpan="6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一、預算來源：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55488"/>
                  </a:ext>
                </a:extLst>
              </a:tr>
              <a:tr h="35950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en-US" altLang="zh-TW" sz="1200" b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1472349"/>
                  </a:ext>
                </a:extLst>
              </a:tr>
              <a:tr h="439145">
                <a:tc gridSpan="3"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</a:t>
                      </a: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費自籌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52963" marR="52963" marT="0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0618" marR="70618" marT="35309" marB="353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70771838"/>
                  </a:ext>
                </a:extLst>
              </a:tr>
              <a:tr h="369277">
                <a:tc gridSpan="3"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 他 補  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52963" marR="52963" marT="0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zh-TW" altLang="en-US" sz="14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</a:t>
                      </a:r>
                      <a:r>
                        <a:rPr lang="en-US" altLang="zh-TW" sz="14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zh-TW" sz="14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校外</a:t>
                      </a:r>
                      <a:r>
                        <a:rPr lang="zh-TW" altLang="en-US" sz="14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r>
                        <a:rPr lang="zh-TW" altLang="zh-TW" sz="14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</a:t>
                      </a:r>
                      <a:r>
                        <a:rPr lang="en-US" altLang="zh-TW" sz="14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..</a:t>
                      </a:r>
                      <a:r>
                        <a:rPr lang="zh-TW" altLang="zh-TW" sz="14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altLang="zh-TW" sz="10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0618" marR="70618" marT="35309" marB="353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3586437"/>
                  </a:ext>
                </a:extLst>
              </a:tr>
              <a:tr h="337931">
                <a:tc gridSpan="3">
                  <a:txBody>
                    <a:bodyPr/>
                    <a:lstStyle/>
                    <a:p>
                      <a:pPr marL="0" algn="di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 他 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收入</a:t>
                      </a:r>
                      <a:endParaRPr lang="zh-TW" sz="12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di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2963" marR="52963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（如</a:t>
                      </a:r>
                      <a:r>
                        <a:rPr lang="zh-TW" altLang="en-US" sz="14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zh-TW" sz="14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報名費</a:t>
                      </a:r>
                      <a:r>
                        <a:rPr lang="en-US" altLang="zh-TW" sz="14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zh-TW" sz="1400" baseline="-250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等）</a:t>
                      </a:r>
                      <a:endParaRPr lang="zh-TW" altLang="zh-TW" sz="10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0618" marR="70618" marT="35309" marB="353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3453038"/>
                  </a:ext>
                </a:extLst>
              </a:tr>
              <a:tr h="282987">
                <a:tc gridSpan="6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二、預算分配：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641075"/>
                  </a:ext>
                </a:extLst>
              </a:tr>
              <a:tr h="371630">
                <a:tc gridSpan="6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本活動</a:t>
                      </a:r>
                      <a:r>
                        <a:rPr lang="zh-TW" sz="12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預計申請補助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</a:t>
                      </a:r>
                      <a:r>
                        <a:rPr lang="zh-TW" sz="12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0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499399"/>
                  </a:ext>
                </a:extLst>
              </a:tr>
              <a:tr h="743261">
                <a:tc>
                  <a:txBody>
                    <a:bodyPr/>
                    <a:lstStyle/>
                    <a:p>
                      <a:pPr marL="0" algn="di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項目</a:t>
                      </a:r>
                      <a:endParaRPr lang="zh-TW" altLang="en-US" sz="11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1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數量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di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1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單價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1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05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經費預算明細</a:t>
                      </a:r>
                      <a:endParaRPr lang="zh-TW" altLang="zh-TW" sz="10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05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及用途說明</a:t>
                      </a:r>
                      <a:r>
                        <a:rPr lang="en-US" altLang="zh-TW" sz="105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05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r>
                        <a:rPr lang="en-US" altLang="zh-TW" sz="105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0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0618" marR="70618" marT="35309" marB="353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39505575"/>
                  </a:ext>
                </a:extLst>
              </a:tr>
              <a:tr h="35950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0618" marR="70618" marT="35309" marB="353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17910693"/>
                  </a:ext>
                </a:extLst>
              </a:tr>
              <a:tr h="35950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0618" marR="70618" marT="35309" marB="353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85813313"/>
                  </a:ext>
                </a:extLst>
              </a:tr>
              <a:tr h="35950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0618" marR="70618" marT="35309" marB="353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2617567"/>
                  </a:ext>
                </a:extLst>
              </a:tr>
              <a:tr h="35950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0618" marR="70618" marT="35309" marB="353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9943814"/>
                  </a:ext>
                </a:extLst>
              </a:tr>
              <a:tr h="35950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0618" marR="70618" marT="35309" marB="353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38383265"/>
                  </a:ext>
                </a:extLst>
              </a:tr>
              <a:tr h="371630">
                <a:tc gridSpan="5"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                </a:t>
                      </a:r>
                      <a:r>
                        <a:rPr lang="zh-TW" sz="12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 （元）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94061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14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C4A47FA-9E12-4E3F-8056-13EA035AF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" t="25067" r="640" b="29154"/>
          <a:stretch/>
        </p:blipFill>
        <p:spPr>
          <a:xfrm>
            <a:off x="0" y="362"/>
            <a:ext cx="9144000" cy="21324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ACAA7BA-CE0B-4A1A-993F-526588D76DEB}"/>
              </a:ext>
            </a:extLst>
          </p:cNvPr>
          <p:cNvSpPr/>
          <p:nvPr/>
        </p:nvSpPr>
        <p:spPr>
          <a:xfrm>
            <a:off x="0" y="531671"/>
            <a:ext cx="9144000" cy="745273"/>
          </a:xfrm>
          <a:prstGeom prst="rect">
            <a:avLst/>
          </a:prstGeom>
          <a:solidFill>
            <a:srgbClr val="C7A75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30F3B5E-B028-40D2-AB78-B9358D183915}"/>
              </a:ext>
            </a:extLst>
          </p:cNvPr>
          <p:cNvSpPr/>
          <p:nvPr/>
        </p:nvSpPr>
        <p:spPr>
          <a:xfrm>
            <a:off x="399621" y="637922"/>
            <a:ext cx="87155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rgbClr val="7030A0"/>
              </a:buClr>
            </a:pP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社團大型活動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補助效益</a:t>
            </a:r>
          </a:p>
          <a:p>
            <a:pPr algn="ctr">
              <a:spcBef>
                <a:spcPts val="2400"/>
              </a:spcBef>
              <a:buClr>
                <a:srgbClr val="7030A0"/>
              </a:buClr>
            </a:pP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3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8885E543-A0C9-4119-AB9F-8AFBED02E73A}"/>
              </a:ext>
            </a:extLst>
          </p:cNvPr>
          <p:cNvSpPr/>
          <p:nvPr/>
        </p:nvSpPr>
        <p:spPr>
          <a:xfrm>
            <a:off x="0" y="25746"/>
            <a:ext cx="3075709" cy="6781734"/>
          </a:xfrm>
          <a:prstGeom prst="rect">
            <a:avLst/>
          </a:prstGeom>
          <a:solidFill>
            <a:srgbClr val="C7A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C7A7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34DB45E-6B2A-4320-9734-A0F8448A7C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t="25710" r="19377" b="8570"/>
          <a:stretch/>
        </p:blipFill>
        <p:spPr>
          <a:xfrm>
            <a:off x="0" y="0"/>
            <a:ext cx="3075709" cy="212947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C9C2D63-B3D8-4C8B-906E-45E9343D520C}"/>
              </a:ext>
            </a:extLst>
          </p:cNvPr>
          <p:cNvSpPr/>
          <p:nvPr/>
        </p:nvSpPr>
        <p:spPr>
          <a:xfrm>
            <a:off x="131885" y="2447529"/>
            <a:ext cx="28399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補充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48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E9A1C6A0-6F22-4B2D-90FE-2CE30FB029D3}"/>
              </a:ext>
            </a:extLst>
          </p:cNvPr>
          <p:cNvSpPr/>
          <p:nvPr/>
        </p:nvSpPr>
        <p:spPr>
          <a:xfrm>
            <a:off x="15152" y="0"/>
            <a:ext cx="6894286" cy="6858000"/>
          </a:xfrm>
          <a:prstGeom prst="rtTriangle">
            <a:avLst/>
          </a:prstGeom>
          <a:solidFill>
            <a:srgbClr val="C7A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5">
            <a:extLst>
              <a:ext uri="{FF2B5EF4-FFF2-40B4-BE49-F238E27FC236}">
                <a16:creationId xmlns:a16="http://schemas.microsoft.com/office/drawing/2014/main" id="{77FEA777-5FAF-4EA0-92C0-C6FE186CCF1E}"/>
              </a:ext>
            </a:extLst>
          </p:cNvPr>
          <p:cNvSpPr txBox="1"/>
          <p:nvPr/>
        </p:nvSpPr>
        <p:spPr>
          <a:xfrm>
            <a:off x="494125" y="5123546"/>
            <a:ext cx="463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CONTACT  US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25" name="菱形 24">
            <a:extLst>
              <a:ext uri="{FF2B5EF4-FFF2-40B4-BE49-F238E27FC236}">
                <a16:creationId xmlns:a16="http://schemas.microsoft.com/office/drawing/2014/main" id="{5D22B0F6-959C-4534-81C7-93FB8D8C62AE}"/>
              </a:ext>
            </a:extLst>
          </p:cNvPr>
          <p:cNvSpPr/>
          <p:nvPr/>
        </p:nvSpPr>
        <p:spPr>
          <a:xfrm>
            <a:off x="5229996" y="2627669"/>
            <a:ext cx="145142" cy="144000"/>
          </a:xfrm>
          <a:prstGeom prst="diamond">
            <a:avLst/>
          </a:prstGeom>
          <a:solidFill>
            <a:srgbClr val="F5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菱形 25">
            <a:extLst>
              <a:ext uri="{FF2B5EF4-FFF2-40B4-BE49-F238E27FC236}">
                <a16:creationId xmlns:a16="http://schemas.microsoft.com/office/drawing/2014/main" id="{E12C4D39-D552-450E-B448-9A526A49A6C8}"/>
              </a:ext>
            </a:extLst>
          </p:cNvPr>
          <p:cNvSpPr/>
          <p:nvPr/>
        </p:nvSpPr>
        <p:spPr>
          <a:xfrm>
            <a:off x="5229996" y="3059100"/>
            <a:ext cx="145142" cy="144000"/>
          </a:xfrm>
          <a:prstGeom prst="diamond">
            <a:avLst/>
          </a:prstGeom>
          <a:solidFill>
            <a:srgbClr val="F5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菱形 26">
            <a:extLst>
              <a:ext uri="{FF2B5EF4-FFF2-40B4-BE49-F238E27FC236}">
                <a16:creationId xmlns:a16="http://schemas.microsoft.com/office/drawing/2014/main" id="{CB2564A4-F72E-4B95-9FDF-61A3717C4F24}"/>
              </a:ext>
            </a:extLst>
          </p:cNvPr>
          <p:cNvSpPr/>
          <p:nvPr/>
        </p:nvSpPr>
        <p:spPr>
          <a:xfrm>
            <a:off x="5229996" y="3490532"/>
            <a:ext cx="145142" cy="144000"/>
          </a:xfrm>
          <a:prstGeom prst="diamond">
            <a:avLst/>
          </a:prstGeom>
          <a:solidFill>
            <a:srgbClr val="F5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A053287-3D37-45A8-9E5A-2C1D0B6E033D}"/>
              </a:ext>
            </a:extLst>
          </p:cNvPr>
          <p:cNvSpPr/>
          <p:nvPr/>
        </p:nvSpPr>
        <p:spPr>
          <a:xfrm>
            <a:off x="5124183" y="1365218"/>
            <a:ext cx="513197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3600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感謝各位聆聽</a:t>
            </a:r>
            <a:endParaRPr lang="en-US" altLang="zh-CN" sz="3600" spc="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本框 13">
            <a:extLst>
              <a:ext uri="{FF2B5EF4-FFF2-40B4-BE49-F238E27FC236}">
                <a16:creationId xmlns:a16="http://schemas.microsoft.com/office/drawing/2014/main" id="{E79A6F15-804C-41F4-BCAB-588CF1DE8E1A}"/>
              </a:ext>
            </a:extLst>
          </p:cNvPr>
          <p:cNvSpPr txBox="1"/>
          <p:nvPr/>
        </p:nvSpPr>
        <p:spPr>
          <a:xfrm>
            <a:off x="5476740" y="2616407"/>
            <a:ext cx="337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123-456-789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本框 15">
            <a:extLst>
              <a:ext uri="{FF2B5EF4-FFF2-40B4-BE49-F238E27FC236}">
                <a16:creationId xmlns:a16="http://schemas.microsoft.com/office/drawing/2014/main" id="{1C6BAB6B-C195-46FF-84BF-8BE9B8710834}"/>
              </a:ext>
            </a:extLst>
          </p:cNvPr>
          <p:cNvSpPr txBox="1"/>
          <p:nvPr/>
        </p:nvSpPr>
        <p:spPr>
          <a:xfrm>
            <a:off x="5476740" y="3059100"/>
            <a:ext cx="337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</a:t>
            </a:r>
            <a:r>
              <a:rPr lang="hsb-DE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.com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本框 16">
            <a:extLst>
              <a:ext uri="{FF2B5EF4-FFF2-40B4-BE49-F238E27FC236}">
                <a16:creationId xmlns:a16="http://schemas.microsoft.com/office/drawing/2014/main" id="{60C65F90-CC8E-4DEB-8F27-582814F4171F}"/>
              </a:ext>
            </a:extLst>
          </p:cNvPr>
          <p:cNvSpPr txBox="1"/>
          <p:nvPr/>
        </p:nvSpPr>
        <p:spPr>
          <a:xfrm>
            <a:off x="5476740" y="3455437"/>
            <a:ext cx="337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.com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9" name="圖形 38">
            <a:extLst>
              <a:ext uri="{FF2B5EF4-FFF2-40B4-BE49-F238E27FC236}">
                <a16:creationId xmlns:a16="http://schemas.microsoft.com/office/drawing/2014/main" id="{8B8710F9-E9E0-4D00-9AA2-DFB31E6E40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2442"/>
          <a:stretch/>
        </p:blipFill>
        <p:spPr>
          <a:xfrm>
            <a:off x="513792" y="3912848"/>
            <a:ext cx="3922305" cy="1088921"/>
          </a:xfrm>
          <a:prstGeom prst="rect">
            <a:avLst/>
          </a:prstGeom>
        </p:spPr>
      </p:pic>
      <p:pic>
        <p:nvPicPr>
          <p:cNvPr id="2" name="圖形 1">
            <a:extLst>
              <a:ext uri="{FF2B5EF4-FFF2-40B4-BE49-F238E27FC236}">
                <a16:creationId xmlns:a16="http://schemas.microsoft.com/office/drawing/2014/main" id="{52C14E0E-D9A3-4C12-8D8B-891B2203C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4182" y="627321"/>
            <a:ext cx="2379542" cy="5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94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354</Words>
  <Application>Microsoft Office PowerPoint</Application>
  <PresentationFormat>如螢幕大小 (4:3)</PresentationFormat>
  <Paragraphs>124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等线</vt:lpstr>
      <vt:lpstr>微软雅黑 Light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學生社團大型活動經費申請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SHU CHI HUANG</dc:creator>
  <cp:lastModifiedBy>User</cp:lastModifiedBy>
  <cp:revision>39</cp:revision>
  <dcterms:created xsi:type="dcterms:W3CDTF">2019-04-01T08:22:57Z</dcterms:created>
  <dcterms:modified xsi:type="dcterms:W3CDTF">2024-02-17T03:22:15Z</dcterms:modified>
</cp:coreProperties>
</file>